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7" r:id="rId1"/>
  </p:sldMasterIdLst>
  <p:notesMasterIdLst>
    <p:notesMasterId r:id="rId14"/>
  </p:notesMasterIdLst>
  <p:sldIdLst>
    <p:sldId id="256" r:id="rId2"/>
    <p:sldId id="272" r:id="rId3"/>
    <p:sldId id="273" r:id="rId4"/>
    <p:sldId id="258" r:id="rId5"/>
    <p:sldId id="267" r:id="rId6"/>
    <p:sldId id="276" r:id="rId7"/>
    <p:sldId id="266" r:id="rId8"/>
    <p:sldId id="269" r:id="rId9"/>
    <p:sldId id="277" r:id="rId10"/>
    <p:sldId id="278" r:id="rId11"/>
    <p:sldId id="279" r:id="rId12"/>
    <p:sldId id="27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44" autoAdjust="0"/>
  </p:normalViewPr>
  <p:slideViewPr>
    <p:cSldViewPr snapToGrid="0">
      <p:cViewPr varScale="1">
        <p:scale>
          <a:sx n="81" d="100"/>
          <a:sy n="81" d="100"/>
        </p:scale>
        <p:origin x="58"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9C5DA8-96FB-4258-9992-60AB6A6380D0}" type="datetimeFigureOut">
              <a:rPr lang="zh-CN" altLang="en-US" smtClean="0"/>
              <a:t>2020/10/8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27E86-1CAE-4AC5-B406-AD4828DFE020}" type="slidenum">
              <a:rPr lang="zh-CN" altLang="en-US" smtClean="0"/>
              <a:t>‹#›</a:t>
            </a:fld>
            <a:endParaRPr lang="zh-CN" altLang="en-US"/>
          </a:p>
        </p:txBody>
      </p:sp>
    </p:spTree>
    <p:extLst>
      <p:ext uri="{BB962C8B-B14F-4D97-AF65-F5344CB8AC3E}">
        <p14:creationId xmlns:p14="http://schemas.microsoft.com/office/powerpoint/2010/main" val="4127706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40327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453356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60003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2168023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29696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011954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434564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9117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23365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519321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2182886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391895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853021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39374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76028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0771C96-B733-4890-AC5E-F0AC3EED5BD5}" type="datetimeFigureOut">
              <a:rPr lang="zh-CN" altLang="en-US" smtClean="0"/>
              <a:t>2020/10/8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1396353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0771C96-B733-4890-AC5E-F0AC3EED5BD5}" type="datetimeFigureOut">
              <a:rPr lang="zh-CN" altLang="en-US" smtClean="0"/>
              <a:t>2020/10/8</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199C0C-0ABE-4604-8717-9917032F9921}" type="slidenum">
              <a:rPr lang="zh-CN" altLang="en-US" smtClean="0"/>
              <a:t>‹#›</a:t>
            </a:fld>
            <a:endParaRPr lang="zh-CN" altLang="en-US"/>
          </a:p>
        </p:txBody>
      </p:sp>
    </p:spTree>
    <p:extLst>
      <p:ext uri="{BB962C8B-B14F-4D97-AF65-F5344CB8AC3E}">
        <p14:creationId xmlns:p14="http://schemas.microsoft.com/office/powerpoint/2010/main" val="4263100672"/>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1C7AF-3E23-4BC2-864A-21B7461B7ECA}"/>
              </a:ext>
            </a:extLst>
          </p:cNvPr>
          <p:cNvSpPr>
            <a:spLocks noGrp="1"/>
          </p:cNvSpPr>
          <p:nvPr>
            <p:ph type="ctrTitle"/>
          </p:nvPr>
        </p:nvSpPr>
        <p:spPr>
          <a:xfrm>
            <a:off x="0" y="0"/>
            <a:ext cx="12192000" cy="2989021"/>
          </a:xfrm>
        </p:spPr>
        <p:txBody>
          <a:bodyPr>
            <a:normAutofit/>
          </a:bodyPr>
          <a:lstStyle/>
          <a:p>
            <a:pPr algn="ctr"/>
            <a:r>
              <a:rPr lang="zh-CN" altLang="en-US" sz="9600" dirty="0">
                <a:solidFill>
                  <a:schemeClr val="tx1"/>
                </a:solidFill>
                <a:latin typeface="方正舒体" panose="02010601030101010101" pitchFamily="2" charset="-122"/>
                <a:ea typeface="方正舒体" panose="02010601030101010101" pitchFamily="2" charset="-122"/>
              </a:rPr>
              <a:t>山海经</a:t>
            </a:r>
          </a:p>
        </p:txBody>
      </p:sp>
      <p:sp>
        <p:nvSpPr>
          <p:cNvPr id="3" name="副标题 2">
            <a:extLst>
              <a:ext uri="{FF2B5EF4-FFF2-40B4-BE49-F238E27FC236}">
                <a16:creationId xmlns:a16="http://schemas.microsoft.com/office/drawing/2014/main" id="{FEA776B7-8E2E-4A35-8918-060E47818A85}"/>
              </a:ext>
            </a:extLst>
          </p:cNvPr>
          <p:cNvSpPr>
            <a:spLocks noGrp="1"/>
          </p:cNvSpPr>
          <p:nvPr>
            <p:ph type="subTitle" idx="1"/>
          </p:nvPr>
        </p:nvSpPr>
        <p:spPr>
          <a:xfrm>
            <a:off x="-147143" y="3429000"/>
            <a:ext cx="12339143" cy="3599793"/>
          </a:xfrm>
        </p:spPr>
        <p:txBody>
          <a:bodyPr>
            <a:normAutofit/>
          </a:bodyPr>
          <a:lstStyle/>
          <a:p>
            <a:pPr algn="ctr"/>
            <a:r>
              <a:rPr lang="zh-CN" altLang="en-US" sz="3200" dirty="0">
                <a:solidFill>
                  <a:schemeClr val="tx1"/>
                </a:solidFill>
              </a:rPr>
              <a:t>制作团队：老年宿舍</a:t>
            </a:r>
            <a:r>
              <a:rPr lang="en-US" altLang="zh-CN" sz="3200" dirty="0">
                <a:solidFill>
                  <a:schemeClr val="tx1"/>
                </a:solidFill>
              </a:rPr>
              <a:t>214</a:t>
            </a:r>
          </a:p>
          <a:p>
            <a:pPr algn="ctr"/>
            <a:r>
              <a:rPr lang="zh-CN" altLang="en-US" sz="3200" dirty="0">
                <a:solidFill>
                  <a:schemeClr val="tx1"/>
                </a:solidFill>
              </a:rPr>
              <a:t>学校：中国石油大学胜利学院</a:t>
            </a:r>
            <a:endParaRPr lang="en-US" altLang="zh-CN" sz="3200" dirty="0">
              <a:solidFill>
                <a:schemeClr val="tx1"/>
              </a:solidFill>
            </a:endParaRPr>
          </a:p>
          <a:p>
            <a:pPr algn="ctr"/>
            <a:r>
              <a:rPr lang="zh-CN" altLang="en-US" sz="3200" dirty="0">
                <a:solidFill>
                  <a:schemeClr val="tx1"/>
                </a:solidFill>
              </a:rPr>
              <a:t>指导老师：崔浩</a:t>
            </a:r>
          </a:p>
        </p:txBody>
      </p:sp>
    </p:spTree>
    <p:extLst>
      <p:ext uri="{BB962C8B-B14F-4D97-AF65-F5344CB8AC3E}">
        <p14:creationId xmlns:p14="http://schemas.microsoft.com/office/powerpoint/2010/main" val="253059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EF359-88DC-4F20-A66B-B93A65A5D709}"/>
              </a:ext>
            </a:extLst>
          </p:cNvPr>
          <p:cNvSpPr>
            <a:spLocks noGrp="1"/>
          </p:cNvSpPr>
          <p:nvPr>
            <p:ph type="title"/>
          </p:nvPr>
        </p:nvSpPr>
        <p:spPr>
          <a:xfrm>
            <a:off x="601920" y="0"/>
            <a:ext cx="8596668" cy="1320800"/>
          </a:xfrm>
        </p:spPr>
        <p:txBody>
          <a:bodyPr/>
          <a:lstStyle/>
          <a:p>
            <a:r>
              <a:rPr lang="zh-CN" altLang="en-US" dirty="0"/>
              <a:t>算法描述</a:t>
            </a:r>
          </a:p>
        </p:txBody>
      </p:sp>
      <p:sp>
        <p:nvSpPr>
          <p:cNvPr id="3" name="内容占位符 2">
            <a:extLst>
              <a:ext uri="{FF2B5EF4-FFF2-40B4-BE49-F238E27FC236}">
                <a16:creationId xmlns:a16="http://schemas.microsoft.com/office/drawing/2014/main" id="{FDC520D0-C003-48AE-8B8E-D6DC5F65B3B7}"/>
              </a:ext>
            </a:extLst>
          </p:cNvPr>
          <p:cNvSpPr>
            <a:spLocks noGrp="1"/>
          </p:cNvSpPr>
          <p:nvPr>
            <p:ph idx="1"/>
          </p:nvPr>
        </p:nvSpPr>
        <p:spPr>
          <a:xfrm>
            <a:off x="306163" y="660400"/>
            <a:ext cx="10157459" cy="5588000"/>
          </a:xfrm>
        </p:spPr>
        <p:txBody>
          <a:bodyPr>
            <a:normAutofit fontScale="92500" lnSpcReduction="20000"/>
          </a:bodyPr>
          <a:lstStyle/>
          <a:p>
            <a:r>
              <a:rPr lang="en-US" altLang="zh-CN" sz="3800" dirty="0"/>
              <a:t>1.</a:t>
            </a:r>
            <a:r>
              <a:rPr lang="zh-CN" altLang="en-US" sz="3800" dirty="0"/>
              <a:t>实现小怪的刷新</a:t>
            </a:r>
            <a:endParaRPr lang="en-US" altLang="zh-CN" sz="3800" dirty="0"/>
          </a:p>
          <a:p>
            <a:pPr indent="0" algn="l">
              <a:lnSpc>
                <a:spcPct val="150000"/>
              </a:lnSpc>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1. </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得到小怪名字并将名字储存在小怪数组中</a:t>
            </a:r>
          </a:p>
          <a:p>
            <a:pPr marL="457200" lvl="1" indent="0">
              <a:buNone/>
            </a:pPr>
            <a:r>
              <a:rPr lang="en-US" altLang="zh-CN" sz="1900" kern="100" dirty="0">
                <a:effectLst/>
                <a:latin typeface="Calibri" panose="020F0502020204030204" pitchFamily="34" charset="0"/>
                <a:ea typeface="宋体" panose="02010600030101010101" pitchFamily="2" charset="-122"/>
                <a:cs typeface="Times New Roman" panose="02020603050405020304" pitchFamily="18" charset="0"/>
              </a:rPr>
              <a:t>	</a:t>
            </a: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bing[shu]=dMakeSpriteName(bingone,shu);//</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得到小怪名</a:t>
            </a:r>
            <a:endParaRPr lang="en-US" altLang="zh-CN" sz="1900" kern="100" dirty="0">
              <a:effectLst/>
              <a:latin typeface="Calibri" panose="020F0502020204030204" pitchFamily="34" charset="0"/>
              <a:ea typeface="宋体" panose="02010600030101010101" pitchFamily="2" charset="-122"/>
              <a:cs typeface="Times New Roman" panose="02020603050405020304" pitchFamily="18" charset="0"/>
            </a:endParaRPr>
          </a:p>
          <a:p>
            <a:pPr marL="457200" lvl="1" indent="0">
              <a:buNone/>
            </a:pP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2. </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调用刷新小怪的函数实现刷怪功能</a:t>
            </a:r>
            <a:endParaRPr lang="en-US" altLang="zh-CN" sz="1900" kern="100" dirty="0">
              <a:latin typeface="Calibri" panose="020F0502020204030204" pitchFamily="34" charset="0"/>
              <a:ea typeface="宋体" panose="02010600030101010101" pitchFamily="2" charset="-122"/>
              <a:cs typeface="Times New Roman" panose="02020603050405020304" pitchFamily="18" charset="0"/>
            </a:endParaRPr>
          </a:p>
          <a:p>
            <a:pPr marL="571500" indent="0" algn="l">
              <a:lnSpc>
                <a:spcPct val="150000"/>
              </a:lnSpc>
              <a:buNone/>
            </a:pPr>
            <a:r>
              <a:rPr lang="en-US" altLang="zh-CN" sz="1900" kern="100" dirty="0">
                <a:latin typeface="Calibri" panose="020F0502020204030204" pitchFamily="34" charset="0"/>
                <a:ea typeface="宋体" panose="02010600030101010101" pitchFamily="2" charset="-122"/>
                <a:cs typeface="Times New Roman" panose="02020603050405020304" pitchFamily="18" charset="0"/>
              </a:rPr>
              <a:t>	</a:t>
            </a: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p2.shuaguai(bing[shu],bingone);//</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刷怪</a:t>
            </a:r>
          </a:p>
          <a:p>
            <a:pPr marL="571500" indent="0" algn="l">
              <a:lnSpc>
                <a:spcPct val="150000"/>
              </a:lnSpc>
              <a:buNone/>
            </a:pPr>
            <a:r>
              <a:rPr lang="en-US" altLang="zh-CN" sz="1900" kern="100" dirty="0">
                <a:effectLst/>
                <a:latin typeface="Calibri" panose="020F0502020204030204" pitchFamily="34" charset="0"/>
                <a:ea typeface="宋体" panose="02010600030101010101" pitchFamily="2" charset="-122"/>
                <a:cs typeface="Times New Roman" panose="02020603050405020304" pitchFamily="18" charset="0"/>
              </a:rPr>
              <a:t>	</a:t>
            </a:r>
            <a:r>
              <a:rPr lang="x-none" altLang="zh-CN" sz="19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刷怪函数</a:t>
            </a:r>
          </a:p>
          <a:p>
            <a:pPr marL="571500"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void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guai</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shuaguai</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(const char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name,const</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char *name1){</a:t>
            </a:r>
            <a:endPar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endParaRPr>
          </a:p>
          <a:p>
            <a:pPr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dCloneSprite</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(name1,name);//</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克隆小怪</a:t>
            </a:r>
          </a:p>
          <a:p>
            <a:pPr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int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bingx</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dRandomRange</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(-35, 35);//</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随机获得</a:t>
            </a:r>
            <a:r>
              <a:rPr lang="en-US" altLang="zh-CN" sz="1900" kern="100" dirty="0">
                <a:effectLst/>
                <a:latin typeface="Calibri" panose="020F0502020204030204" pitchFamily="34" charset="0"/>
                <a:ea typeface="宋体" panose="02010600030101010101" pitchFamily="2" charset="-122"/>
                <a:cs typeface="Times New Roman" panose="02020603050405020304" pitchFamily="18" charset="0"/>
              </a:rPr>
              <a:t>x</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轴坐标</a:t>
            </a:r>
          </a:p>
          <a:p>
            <a:pPr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dSetSpriteConstantForceY</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(name,4500 );//</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小怪下落</a:t>
            </a:r>
          </a:p>
          <a:p>
            <a:pPr indent="0" algn="l">
              <a:lnSpc>
                <a:spcPct val="150000"/>
              </a:lnSpc>
              <a:buNone/>
            </a:pP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dSetSpritePosition</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900" kern="100" dirty="0" err="1">
                <a:effectLst/>
                <a:latin typeface="宋体" panose="02010600030101010101" pitchFamily="2" charset="-122"/>
                <a:ea typeface="宋体" panose="02010600030101010101" pitchFamily="2" charset="-122"/>
                <a:cs typeface="Times New Roman" panose="02020603050405020304" pitchFamily="18" charset="0"/>
              </a:rPr>
              <a:t>name,bingx</a:t>
            </a:r>
            <a:r>
              <a:rPr lang="en-US" altLang="zh-CN" sz="1900" kern="100" dirty="0">
                <a:effectLst/>
                <a:latin typeface="宋体" panose="02010600030101010101" pitchFamily="2" charset="-122"/>
                <a:ea typeface="宋体" panose="02010600030101010101" pitchFamily="2" charset="-122"/>
                <a:cs typeface="Times New Roman" panose="02020603050405020304" pitchFamily="18" charset="0"/>
              </a:rPr>
              <a:t>, -17);//</a:t>
            </a:r>
            <a:r>
              <a:rPr lang="zh-CN" altLang="zh-CN" sz="1900" kern="100" dirty="0">
                <a:effectLst/>
                <a:latin typeface="Calibri" panose="020F0502020204030204" pitchFamily="34" charset="0"/>
                <a:ea typeface="宋体" panose="02010600030101010101" pitchFamily="2" charset="-122"/>
                <a:cs typeface="Times New Roman" panose="02020603050405020304" pitchFamily="18" charset="0"/>
              </a:rPr>
              <a:t>小怪随机分布</a:t>
            </a:r>
          </a:p>
          <a:p>
            <a:pPr marL="0" indent="0">
              <a:buNone/>
            </a:pPr>
            <a:r>
              <a:rPr lang="en-US" altLang="zh-CN" sz="1900" kern="100" dirty="0">
                <a:effectLst/>
                <a:latin typeface="宋体" panose="02010600030101010101" pitchFamily="2" charset="-122"/>
                <a:cs typeface="Times New Roman" panose="02020603050405020304" pitchFamily="18" charset="0"/>
              </a:rPr>
              <a:t>		}</a:t>
            </a:r>
            <a:endParaRPr lang="zh-CN" altLang="en-US" sz="1900" dirty="0"/>
          </a:p>
        </p:txBody>
      </p:sp>
    </p:spTree>
    <p:extLst>
      <p:ext uri="{BB962C8B-B14F-4D97-AF65-F5344CB8AC3E}">
        <p14:creationId xmlns:p14="http://schemas.microsoft.com/office/powerpoint/2010/main" val="3882749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F7171-A883-4CA7-9A28-8ACBEE49C5D3}"/>
              </a:ext>
            </a:extLst>
          </p:cNvPr>
          <p:cNvSpPr>
            <a:spLocks noGrp="1"/>
          </p:cNvSpPr>
          <p:nvPr>
            <p:ph type="title"/>
          </p:nvPr>
        </p:nvSpPr>
        <p:spPr>
          <a:xfrm>
            <a:off x="734153" y="0"/>
            <a:ext cx="8596668" cy="1320800"/>
          </a:xfrm>
        </p:spPr>
        <p:txBody>
          <a:bodyPr/>
          <a:lstStyle/>
          <a:p>
            <a:r>
              <a:rPr lang="zh-CN" altLang="en-US" dirty="0"/>
              <a:t>算法描述</a:t>
            </a:r>
          </a:p>
        </p:txBody>
      </p:sp>
      <p:sp>
        <p:nvSpPr>
          <p:cNvPr id="3" name="内容占位符 2">
            <a:extLst>
              <a:ext uri="{FF2B5EF4-FFF2-40B4-BE49-F238E27FC236}">
                <a16:creationId xmlns:a16="http://schemas.microsoft.com/office/drawing/2014/main" id="{21090160-C017-4D8F-BC27-7CB9A7A30351}"/>
              </a:ext>
            </a:extLst>
          </p:cNvPr>
          <p:cNvSpPr>
            <a:spLocks noGrp="1"/>
          </p:cNvSpPr>
          <p:nvPr>
            <p:ph idx="1"/>
          </p:nvPr>
        </p:nvSpPr>
        <p:spPr>
          <a:xfrm>
            <a:off x="484469" y="629896"/>
            <a:ext cx="4313774" cy="646331"/>
          </a:xfrm>
        </p:spPr>
        <p:txBody>
          <a:bodyPr>
            <a:noAutofit/>
          </a:bodyPr>
          <a:lstStyle/>
          <a:p>
            <a:r>
              <a:rPr lang="en-US" altLang="zh-CN" sz="3500" kern="100" dirty="0">
                <a:effectLst/>
                <a:ea typeface="黑体" panose="02010609060101010101" pitchFamily="49" charset="-122"/>
                <a:cs typeface="Times New Roman" panose="02020603050405020304" pitchFamily="18" charset="0"/>
              </a:rPr>
              <a:t>2.</a:t>
            </a:r>
            <a:r>
              <a:rPr lang="zh-CN" altLang="zh-CN" sz="3500" kern="100" dirty="0">
                <a:effectLst/>
                <a:ea typeface="黑体" panose="02010609060101010101" pitchFamily="49" charset="-122"/>
                <a:cs typeface="Times New Roman" panose="02020603050405020304" pitchFamily="18" charset="0"/>
              </a:rPr>
              <a:t>控制血条的缩减</a:t>
            </a:r>
            <a:endParaRPr lang="zh-CN" altLang="en-US" sz="3500" dirty="0"/>
          </a:p>
        </p:txBody>
      </p:sp>
      <p:sp>
        <p:nvSpPr>
          <p:cNvPr id="6" name="文本框 5">
            <a:extLst>
              <a:ext uri="{FF2B5EF4-FFF2-40B4-BE49-F238E27FC236}">
                <a16:creationId xmlns:a16="http://schemas.microsoft.com/office/drawing/2014/main" id="{A1A60A8C-0C08-414B-8E21-30E32C9158EC}"/>
              </a:ext>
            </a:extLst>
          </p:cNvPr>
          <p:cNvSpPr txBox="1"/>
          <p:nvPr/>
        </p:nvSpPr>
        <p:spPr>
          <a:xfrm>
            <a:off x="138231" y="1129123"/>
            <a:ext cx="9565604" cy="646331"/>
          </a:xfrm>
          <a:prstGeom prst="rect">
            <a:avLst/>
          </a:prstGeom>
          <a:noFill/>
        </p:spPr>
        <p:txBody>
          <a:bodyPr wrap="square" rtlCol="0">
            <a:spAutoFit/>
          </a:bodyPr>
          <a:lstStyle/>
          <a:p>
            <a:pPr marL="533400" indent="306070" algn="just"/>
            <a:r>
              <a:rPr lang="zh-CN" altLang="zh-CN" sz="1800" b="1" kern="100">
                <a:effectLst/>
                <a:latin typeface="Times New Roman" panose="02020603050405020304" pitchFamily="18" charset="0"/>
                <a:ea typeface="宋体" panose="02010600030101010101" pitchFamily="2" charset="-122"/>
                <a:cs typeface="Times New Roman" panose="02020603050405020304" pitchFamily="18" charset="0"/>
              </a:rPr>
              <a:t>分别</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记录人物收到的伤害，血量，通过计算新的血条长度和新的血条位置实现人物血量和血条长度的实时同步。</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A39CBD31-9ABB-4BD7-B7D9-C92AD75A0115}"/>
              </a:ext>
            </a:extLst>
          </p:cNvPr>
          <p:cNvSpPr txBox="1"/>
          <p:nvPr/>
        </p:nvSpPr>
        <p:spPr>
          <a:xfrm>
            <a:off x="734153" y="1584358"/>
            <a:ext cx="9786160" cy="5363007"/>
          </a:xfrm>
          <a:prstGeom prst="rect">
            <a:avLst/>
          </a:prstGeom>
          <a:noFill/>
        </p:spPr>
        <p:txBody>
          <a:bodyPr wrap="square" rtlCol="0">
            <a:spAutoFit/>
          </a:bodyPr>
          <a:lstStyle/>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void people::</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(float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sh,int</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ren,int</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人物掉血时血条缩短</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marL="800100"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sh</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人物收到的伤害，</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dx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血条的值</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,xx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记录原来血条长度，</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zz</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表示新的位置</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float dx=0,xx,zz;</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xx=</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   //</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得到血条的长度</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if(x==1) </a:t>
            </a:r>
            <a:r>
              <a:rPr lang="en-US" altLang="zh-CN" sz="1370" kern="100" dirty="0">
                <a:latin typeface="Times New Roman" panose="02020603050405020304" pitchFamily="18" charset="0"/>
                <a:ea typeface="黑体" panose="02010609060101010101" pitchFamily="49" charset="-122"/>
                <a:cs typeface="Times New Roman" panose="02020603050405020304" pitchFamily="18" charset="0"/>
              </a:rPr>
              <a:t>{				//x=1</a:t>
            </a:r>
            <a:r>
              <a:rPr lang="zh-CN" altLang="zh-CN" sz="1370" kern="100" dirty="0">
                <a:latin typeface="Times New Roman" panose="02020603050405020304" pitchFamily="18" charset="0"/>
                <a:ea typeface="黑体" panose="02010609060101010101" pitchFamily="49" charset="-122"/>
                <a:cs typeface="Times New Roman" panose="02020603050405020304" pitchFamily="18" charset="0"/>
              </a:rPr>
              <a:t>时为掉血</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dx=</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)*(1-(</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sh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*1.0/ren));//</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计算新的血条宽度</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marL="1066800"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dSetSpriteWidth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dx);//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将血条宽度变成新的宽</a:t>
            </a:r>
            <a:endPar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1066800"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zz</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dGetSpritePositionX</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)-(xx-</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))*0.5;   </a:t>
            </a:r>
          </a:p>
          <a:p>
            <a:pPr marL="1066800" algn="l">
              <a:lnSpc>
                <a:spcPct val="150000"/>
              </a:lnSpc>
            </a:pPr>
            <a:r>
              <a:rPr lang="en-US" altLang="zh-CN" sz="1370" kern="1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1370" kern="100" dirty="0">
                <a:effectLst/>
                <a:latin typeface="Times New Roman" panose="02020603050405020304" pitchFamily="18" charset="0"/>
                <a:ea typeface="黑体" panose="02010609060101010101" pitchFamily="49" charset="-122"/>
                <a:cs typeface="Times New Roman" panose="02020603050405020304" pitchFamily="18" charset="0"/>
              </a:rPr>
              <a:t>用原来血条位置减去长度差的二分之一之后，</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得到血条新的位置</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if(x==0) </a:t>
            </a:r>
            <a:r>
              <a:rPr lang="en-US" altLang="zh-CN" sz="1370" kern="100" dirty="0">
                <a:latin typeface="Times New Roman" panose="02020603050405020304" pitchFamily="18" charset="0"/>
                <a:ea typeface="黑体" panose="02010609060101010101" pitchFamily="49" charset="-122"/>
                <a:cs typeface="Times New Roman" panose="02020603050405020304" pitchFamily="18" charset="0"/>
              </a:rPr>
              <a:t>{                                        //x=0</a:t>
            </a:r>
            <a:r>
              <a:rPr lang="zh-CN" altLang="zh-CN" sz="1370" kern="100" dirty="0">
                <a:latin typeface="Times New Roman" panose="02020603050405020304" pitchFamily="18" charset="0"/>
                <a:ea typeface="黑体" panose="02010609060101010101" pitchFamily="49" charset="-122"/>
                <a:cs typeface="Times New Roman" panose="02020603050405020304" pitchFamily="18" charset="0"/>
              </a:rPr>
              <a:t>时为加血</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dx=</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)*(1+(</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sh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*1.0/ren));//</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计算新的血条宽度</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dSetSpriteWidth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dx);//</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将血条宽度变成新的宽度</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marL="800100"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zz</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dGetSpritePositionX</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dGetSpriteWidth</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)-xx)*0.5;</a:t>
            </a:r>
            <a:r>
              <a:rPr lang="en-US" altLang="zh-CN" sz="1370" kern="100" dirty="0">
                <a:latin typeface="Calibri" panose="020F0502020204030204" pitchFamily="34" charset="0"/>
                <a:ea typeface="宋体" panose="02010600030101010101" pitchFamily="2" charset="-122"/>
                <a:cs typeface="Times New Roman" panose="02020603050405020304" pitchFamily="18" charset="0"/>
              </a:rPr>
              <a:t>   </a:t>
            </a:r>
          </a:p>
          <a:p>
            <a:pPr marL="800100">
              <a:lnSpc>
                <a:spcPct val="150000"/>
              </a:lnSpc>
            </a:pPr>
            <a:r>
              <a:rPr lang="en-US" altLang="zh-CN" sz="1370"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sz="1370" kern="100" dirty="0">
                <a:effectLst/>
                <a:latin typeface="Times New Roman" panose="02020603050405020304" pitchFamily="18" charset="0"/>
                <a:ea typeface="黑体" panose="02010609060101010101" pitchFamily="49" charset="-122"/>
                <a:cs typeface="Times New Roman" panose="02020603050405020304" pitchFamily="18" charset="0"/>
              </a:rPr>
              <a:t>用原来血条位置</a:t>
            </a:r>
            <a:r>
              <a:rPr lang="zh-CN" altLang="en-US" sz="1370" kern="100" dirty="0">
                <a:latin typeface="Times New Roman" panose="02020603050405020304" pitchFamily="18" charset="0"/>
                <a:ea typeface="黑体" panose="02010609060101010101" pitchFamily="49" charset="-122"/>
                <a:cs typeface="Times New Roman" panose="02020603050405020304" pitchFamily="18" charset="0"/>
              </a:rPr>
              <a:t>加上</a:t>
            </a:r>
            <a:r>
              <a:rPr lang="zh-CN" altLang="en-US" sz="1370" kern="100" dirty="0">
                <a:effectLst/>
                <a:latin typeface="Times New Roman" panose="02020603050405020304" pitchFamily="18" charset="0"/>
                <a:ea typeface="黑体" panose="02010609060101010101" pitchFamily="49" charset="-122"/>
                <a:cs typeface="Times New Roman" panose="02020603050405020304" pitchFamily="18" charset="0"/>
              </a:rPr>
              <a:t>长度差的二分之一之后，</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得到血条新的位置</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dSetSpritePositionX</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xuetiao</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370" kern="100" dirty="0" err="1">
                <a:effectLst/>
                <a:latin typeface="Times New Roman" panose="02020603050405020304" pitchFamily="18" charset="0"/>
                <a:ea typeface="黑体" panose="02010609060101010101" pitchFamily="49" charset="-122"/>
                <a:cs typeface="Times New Roman" panose="02020603050405020304" pitchFamily="18" charset="0"/>
              </a:rPr>
              <a:t>zz</a:t>
            </a:r>
            <a:r>
              <a:rPr lang="en-US"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370" kern="100" dirty="0">
                <a:effectLst/>
                <a:latin typeface="Times New Roman" panose="02020603050405020304" pitchFamily="18" charset="0"/>
                <a:ea typeface="黑体" panose="02010609060101010101" pitchFamily="49" charset="-122"/>
                <a:cs typeface="Times New Roman" panose="02020603050405020304" pitchFamily="18" charset="0"/>
              </a:rPr>
              <a:t>将血条位移到原来位置</a:t>
            </a:r>
            <a:endParaRPr lang="zh-CN" altLang="zh-CN" sz="137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370" kern="100" dirty="0">
                <a:effectLst/>
                <a:latin typeface="Times New Roman" panose="02020603050405020304" pitchFamily="18" charset="0"/>
                <a:ea typeface="黑体" panose="02010609060101010101" pitchFamily="49" charset="-122"/>
              </a:rPr>
              <a:t>}</a:t>
            </a:r>
            <a:endParaRPr lang="zh-CN" altLang="en-US" sz="1370" dirty="0"/>
          </a:p>
        </p:txBody>
      </p:sp>
    </p:spTree>
    <p:extLst>
      <p:ext uri="{BB962C8B-B14F-4D97-AF65-F5344CB8AC3E}">
        <p14:creationId xmlns:p14="http://schemas.microsoft.com/office/powerpoint/2010/main" val="353963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B04217C-8720-497E-99BB-A016FE42D6D4}"/>
              </a:ext>
            </a:extLst>
          </p:cNvPr>
          <p:cNvSpPr/>
          <p:nvPr/>
        </p:nvSpPr>
        <p:spPr>
          <a:xfrm>
            <a:off x="3383440" y="2320541"/>
            <a:ext cx="5425119" cy="1569660"/>
          </a:xfrm>
          <a:prstGeom prst="rect">
            <a:avLst/>
          </a:prstGeom>
          <a:noFill/>
        </p:spPr>
        <p:txBody>
          <a:bodyPr wrap="square" lIns="91440" tIns="45720" rIns="91440" bIns="45720">
            <a:spAutoFit/>
          </a:bodyPr>
          <a:lstStyle/>
          <a:p>
            <a:pPr algn="ctr"/>
            <a:r>
              <a:rPr lang="zh-CN" altLang="en-US" sz="9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谢谢观看</a:t>
            </a:r>
          </a:p>
        </p:txBody>
      </p:sp>
    </p:spTree>
    <p:extLst>
      <p:ext uri="{BB962C8B-B14F-4D97-AF65-F5344CB8AC3E}">
        <p14:creationId xmlns:p14="http://schemas.microsoft.com/office/powerpoint/2010/main" val="190724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1FA86-B363-45DA-BE19-0C5867057C20}"/>
              </a:ext>
            </a:extLst>
          </p:cNvPr>
          <p:cNvSpPr>
            <a:spLocks noGrp="1"/>
          </p:cNvSpPr>
          <p:nvPr>
            <p:ph type="title"/>
          </p:nvPr>
        </p:nvSpPr>
        <p:spPr/>
        <p:txBody>
          <a:bodyPr/>
          <a:lstStyle/>
          <a:p>
            <a:r>
              <a:rPr lang="zh-CN" altLang="en-US" dirty="0">
                <a:latin typeface="方正舒体" panose="02010601030101010101" pitchFamily="2" charset="-122"/>
                <a:ea typeface="方正舒体" panose="02010601030101010101" pitchFamily="2" charset="-122"/>
              </a:rPr>
              <a:t>制作团队</a:t>
            </a:r>
          </a:p>
        </p:txBody>
      </p:sp>
      <p:sp>
        <p:nvSpPr>
          <p:cNvPr id="3" name="内容占位符 2">
            <a:extLst>
              <a:ext uri="{FF2B5EF4-FFF2-40B4-BE49-F238E27FC236}">
                <a16:creationId xmlns:a16="http://schemas.microsoft.com/office/drawing/2014/main" id="{E77A6773-EBC4-4997-A878-276EA02F4A69}"/>
              </a:ext>
            </a:extLst>
          </p:cNvPr>
          <p:cNvSpPr>
            <a:spLocks noGrp="1"/>
          </p:cNvSpPr>
          <p:nvPr>
            <p:ph idx="1"/>
          </p:nvPr>
        </p:nvSpPr>
        <p:spPr>
          <a:xfrm>
            <a:off x="427655" y="1359587"/>
            <a:ext cx="8754451" cy="3778469"/>
          </a:xfrm>
        </p:spPr>
        <p:txBody>
          <a:bodyPr/>
          <a:lstStyle/>
          <a:p>
            <a:r>
              <a:rPr lang="zh-CN" altLang="en-US" sz="2800" dirty="0"/>
              <a:t>学校：中国石油大学胜利学院</a:t>
            </a:r>
            <a:endParaRPr lang="en-US" altLang="zh-CN" sz="2800" dirty="0"/>
          </a:p>
          <a:p>
            <a:r>
              <a:rPr lang="zh-CN" altLang="en-US" sz="2800" dirty="0"/>
              <a:t>队伍：</a:t>
            </a:r>
            <a:r>
              <a:rPr lang="en-US" altLang="zh-CN" sz="2800" dirty="0"/>
              <a:t>214</a:t>
            </a:r>
            <a:r>
              <a:rPr lang="zh-CN" altLang="en-US" sz="2800" dirty="0"/>
              <a:t>老年宿舍</a:t>
            </a:r>
            <a:endParaRPr lang="en-US" altLang="zh-CN" sz="2800" dirty="0"/>
          </a:p>
          <a:p>
            <a:r>
              <a:rPr lang="zh-CN" altLang="en-US" sz="2800" dirty="0"/>
              <a:t>指导老师：崔浩</a:t>
            </a:r>
          </a:p>
          <a:p>
            <a:endParaRPr lang="zh-CN" altLang="en-US" dirty="0"/>
          </a:p>
        </p:txBody>
      </p:sp>
      <p:pic>
        <p:nvPicPr>
          <p:cNvPr id="5" name="图片 4">
            <a:extLst>
              <a:ext uri="{FF2B5EF4-FFF2-40B4-BE49-F238E27FC236}">
                <a16:creationId xmlns:a16="http://schemas.microsoft.com/office/drawing/2014/main" id="{510414D0-EA71-4932-B111-48485BB220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3657" y="3248821"/>
            <a:ext cx="6816397" cy="2965465"/>
          </a:xfrm>
          <a:prstGeom prst="rect">
            <a:avLst/>
          </a:prstGeom>
        </p:spPr>
      </p:pic>
    </p:spTree>
    <p:extLst>
      <p:ext uri="{BB962C8B-B14F-4D97-AF65-F5344CB8AC3E}">
        <p14:creationId xmlns:p14="http://schemas.microsoft.com/office/powerpoint/2010/main" val="1684361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1185E-3376-41C5-89E7-671E1E8182EA}"/>
              </a:ext>
            </a:extLst>
          </p:cNvPr>
          <p:cNvSpPr>
            <a:spLocks noGrp="1"/>
          </p:cNvSpPr>
          <p:nvPr>
            <p:ph type="title"/>
          </p:nvPr>
        </p:nvSpPr>
        <p:spPr/>
        <p:txBody>
          <a:bodyPr/>
          <a:lstStyle/>
          <a:p>
            <a:r>
              <a:rPr lang="zh-CN" altLang="en-US" dirty="0">
                <a:latin typeface="方正舒体" panose="02010601030101010101" pitchFamily="2" charset="-122"/>
                <a:ea typeface="方正舒体" panose="02010601030101010101" pitchFamily="2" charset="-122"/>
              </a:rPr>
              <a:t>设计思路</a:t>
            </a:r>
          </a:p>
        </p:txBody>
      </p:sp>
      <p:pic>
        <p:nvPicPr>
          <p:cNvPr id="5" name="内容占位符 4">
            <a:extLst>
              <a:ext uri="{FF2B5EF4-FFF2-40B4-BE49-F238E27FC236}">
                <a16:creationId xmlns:a16="http://schemas.microsoft.com/office/drawing/2014/main" id="{45351ACD-626A-4D0E-B24A-6A13CA92FC4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1625291"/>
            <a:ext cx="9601197" cy="2669852"/>
          </a:xfrm>
        </p:spPr>
      </p:pic>
    </p:spTree>
    <p:extLst>
      <p:ext uri="{BB962C8B-B14F-4D97-AF65-F5344CB8AC3E}">
        <p14:creationId xmlns:p14="http://schemas.microsoft.com/office/powerpoint/2010/main" val="9154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6DE4C-0260-40D5-9028-34D4564A518C}"/>
              </a:ext>
            </a:extLst>
          </p:cNvPr>
          <p:cNvSpPr>
            <a:spLocks noGrp="1"/>
          </p:cNvSpPr>
          <p:nvPr>
            <p:ph type="title"/>
          </p:nvPr>
        </p:nvSpPr>
        <p:spPr/>
        <p:txBody>
          <a:bodyPr/>
          <a:lstStyle/>
          <a:p>
            <a:r>
              <a:rPr lang="zh-CN" altLang="en-US" dirty="0">
                <a:latin typeface="方正舒体" panose="02010601030101010101" pitchFamily="2" charset="-122"/>
                <a:ea typeface="方正舒体" panose="02010601030101010101" pitchFamily="2" charset="-122"/>
              </a:rPr>
              <a:t>游戏介绍</a:t>
            </a:r>
          </a:p>
        </p:txBody>
      </p:sp>
      <p:sp>
        <p:nvSpPr>
          <p:cNvPr id="3" name="内容占位符 2">
            <a:extLst>
              <a:ext uri="{FF2B5EF4-FFF2-40B4-BE49-F238E27FC236}">
                <a16:creationId xmlns:a16="http://schemas.microsoft.com/office/drawing/2014/main" id="{0892D137-59A6-4DD4-931A-97E840061EAE}"/>
              </a:ext>
            </a:extLst>
          </p:cNvPr>
          <p:cNvSpPr>
            <a:spLocks noGrp="1"/>
          </p:cNvSpPr>
          <p:nvPr>
            <p:ph idx="1"/>
          </p:nvPr>
        </p:nvSpPr>
        <p:spPr>
          <a:xfrm>
            <a:off x="772229" y="1451928"/>
            <a:ext cx="9846008" cy="4519663"/>
          </a:xfrm>
        </p:spPr>
        <p:txBody>
          <a:bodyPr>
            <a:normAutofit/>
          </a:bodyPr>
          <a:lstStyle/>
          <a:p>
            <a:pPr marL="0" indent="0">
              <a:buNone/>
            </a:pPr>
            <a:r>
              <a:rPr lang="en-US" altLang="zh-CN" sz="2400" dirty="0">
                <a:solidFill>
                  <a:schemeClr val="tx1"/>
                </a:solidFill>
                <a:latin typeface="Engravers MT" panose="02090707080505020304" pitchFamily="18" charset="0"/>
              </a:rPr>
              <a:t>1.</a:t>
            </a:r>
            <a:r>
              <a:rPr lang="zh-CN" altLang="en-US" sz="2400" dirty="0">
                <a:solidFill>
                  <a:schemeClr val="tx1"/>
                </a:solidFill>
                <a:latin typeface="方正舒体" panose="02010601030101010101" pitchFamily="2" charset="-122"/>
                <a:ea typeface="方正舒体" panose="02010601030101010101" pitchFamily="2" charset="-122"/>
              </a:rPr>
              <a:t>剧情简介</a:t>
            </a:r>
            <a:endParaRPr lang="en-US" altLang="zh-CN" sz="2400" dirty="0">
              <a:solidFill>
                <a:schemeClr val="tx1"/>
              </a:solidFill>
              <a:latin typeface="方正舒体" panose="02010601030101010101" pitchFamily="2" charset="-122"/>
              <a:ea typeface="方正舒体" panose="02010601030101010101" pitchFamily="2" charset="-122"/>
            </a:endParaRPr>
          </a:p>
          <a:p>
            <a:pPr marL="0" indent="0">
              <a:buNone/>
            </a:pPr>
            <a:r>
              <a:rPr lang="en-US" altLang="zh-CN" sz="2400" kern="100" dirty="0">
                <a:solidFill>
                  <a:schemeClr val="tx1"/>
                </a:solidFill>
                <a:effectLst/>
                <a:latin typeface="Engravers MT" panose="02090707080505020304" pitchFamily="18" charset="0"/>
                <a:ea typeface="宋体" panose="02010600030101010101" pitchFamily="2" charset="-122"/>
                <a:cs typeface="Times New Roman" panose="02020603050405020304" pitchFamily="18" charset="0"/>
              </a:rPr>
              <a:t>     </a:t>
            </a:r>
            <a:r>
              <a:rPr lang="zh-CN" altLang="zh-CN" sz="2400" kern="100" dirty="0">
                <a:solidFill>
                  <a:schemeClr val="tx1"/>
                </a:solidFill>
                <a:effectLst/>
                <a:latin typeface="Engravers MT" panose="02090707080505020304" pitchFamily="18" charset="0"/>
                <a:ea typeface="宋体" panose="02010600030101010101" pitchFamily="2" charset="-122"/>
                <a:cs typeface="Times New Roman" panose="02020603050405020304" pitchFamily="18" charset="0"/>
              </a:rPr>
              <a:t>上古时期，存在着无数鸟兽，也有无数仙境，我们的主角机缘巧合之下来到了此仙境，开始了冒险。</a:t>
            </a:r>
          </a:p>
          <a:p>
            <a:pPr marL="0" indent="0">
              <a:buNone/>
            </a:pPr>
            <a:r>
              <a:rPr lang="en-US" altLang="zh-CN" sz="2400" dirty="0">
                <a:solidFill>
                  <a:schemeClr val="tx1"/>
                </a:solidFill>
              </a:rPr>
              <a:t>2.</a:t>
            </a:r>
            <a:r>
              <a:rPr lang="zh-CN" altLang="en-US" sz="2400" dirty="0">
                <a:solidFill>
                  <a:schemeClr val="tx1"/>
                </a:solidFill>
              </a:rPr>
              <a:t>操作介绍</a:t>
            </a:r>
            <a:endParaRPr lang="en-US" altLang="zh-CN" sz="2400" dirty="0">
              <a:solidFill>
                <a:schemeClr val="tx1"/>
              </a:solidFill>
            </a:endParaRPr>
          </a:p>
          <a:p>
            <a:pPr marL="0" indent="0">
              <a:buNone/>
            </a:pPr>
            <a:r>
              <a:rPr lang="en-US" altLang="zh-CN" sz="2400" dirty="0">
                <a:solidFill>
                  <a:schemeClr val="tx1"/>
                </a:solidFill>
              </a:rPr>
              <a:t>	</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本游戏为横板动作闯关游戏，你将控制主角挑战不同的关卡从而提升自己，基本操作为</a:t>
            </a:r>
            <a:r>
              <a:rPr lang="en-US" altLang="zh-CN" sz="2400" kern="100" dirty="0">
                <a:effectLst/>
                <a:latin typeface="宋体" panose="02010600030101010101" pitchFamily="2" charset="-122"/>
                <a:cs typeface="Times New Roman" panose="02020603050405020304" pitchFamily="18" charset="0"/>
              </a:rPr>
              <a:t>A </a:t>
            </a:r>
            <a:r>
              <a:rPr lang="zh-CN" altLang="zh-CN" sz="2400" kern="100" dirty="0">
                <a:effectLst/>
                <a:ea typeface="宋体" panose="02010600030101010101" pitchFamily="2" charset="-122"/>
                <a:cs typeface="Times New Roman" panose="02020603050405020304" pitchFamily="18" charset="0"/>
              </a:rPr>
              <a:t>向左 </a:t>
            </a:r>
            <a:r>
              <a:rPr lang="en-US" altLang="zh-CN" sz="2400" kern="100" dirty="0">
                <a:effectLst/>
                <a:ea typeface="宋体" panose="02010600030101010101" pitchFamily="2" charset="-122"/>
                <a:cs typeface="Times New Roman" panose="02020603050405020304" pitchFamily="18" charset="0"/>
              </a:rPr>
              <a:t>D </a:t>
            </a:r>
            <a:r>
              <a:rPr lang="zh-CN" altLang="zh-CN" sz="2400" kern="100" dirty="0">
                <a:effectLst/>
                <a:ea typeface="宋体" panose="02010600030101010101" pitchFamily="2" charset="-122"/>
                <a:cs typeface="Times New Roman" panose="02020603050405020304" pitchFamily="18" charset="0"/>
              </a:rPr>
              <a:t>向右 </a:t>
            </a:r>
            <a:r>
              <a:rPr lang="en-US" altLang="zh-CN" sz="2400" kern="100" dirty="0">
                <a:effectLst/>
                <a:ea typeface="宋体" panose="02010600030101010101" pitchFamily="2" charset="-122"/>
                <a:cs typeface="Times New Roman" panose="02020603050405020304" pitchFamily="18" charset="0"/>
              </a:rPr>
              <a:t>J </a:t>
            </a:r>
            <a:r>
              <a:rPr lang="zh-CN" altLang="zh-CN" sz="2400" kern="100" dirty="0">
                <a:effectLst/>
                <a:ea typeface="宋体" panose="02010600030101010101" pitchFamily="2" charset="-122"/>
                <a:cs typeface="Times New Roman" panose="02020603050405020304" pitchFamily="18" charset="0"/>
              </a:rPr>
              <a:t>普通攻击 </a:t>
            </a:r>
            <a:r>
              <a:rPr lang="en-US" altLang="zh-CN" sz="2400" kern="100" dirty="0">
                <a:effectLst/>
                <a:ea typeface="宋体" panose="02010600030101010101" pitchFamily="2" charset="-122"/>
                <a:cs typeface="Times New Roman" panose="02020603050405020304" pitchFamily="18" charset="0"/>
              </a:rPr>
              <a:t>U </a:t>
            </a:r>
            <a:r>
              <a:rPr lang="zh-CN" altLang="zh-CN" sz="2400" kern="100" dirty="0">
                <a:effectLst/>
                <a:ea typeface="宋体" panose="02010600030101010101" pitchFamily="2" charset="-122"/>
                <a:cs typeface="Times New Roman" panose="02020603050405020304" pitchFamily="18" charset="0"/>
              </a:rPr>
              <a:t>一技能 </a:t>
            </a:r>
            <a:r>
              <a:rPr lang="en-US" altLang="zh-CN" sz="2400" kern="100" dirty="0">
                <a:effectLst/>
                <a:ea typeface="宋体" panose="02010600030101010101" pitchFamily="2" charset="-122"/>
                <a:cs typeface="Times New Roman" panose="02020603050405020304" pitchFamily="18" charset="0"/>
              </a:rPr>
              <a:t>I </a:t>
            </a:r>
            <a:r>
              <a:rPr lang="zh-CN" altLang="zh-CN" sz="2400" kern="100" dirty="0">
                <a:effectLst/>
                <a:ea typeface="宋体" panose="02010600030101010101" pitchFamily="2" charset="-122"/>
                <a:cs typeface="Times New Roman" panose="02020603050405020304" pitchFamily="18" charset="0"/>
              </a:rPr>
              <a:t>二技能 </a:t>
            </a:r>
            <a:r>
              <a:rPr lang="en-US" altLang="zh-CN" sz="2400" kern="100" dirty="0">
                <a:effectLst/>
                <a:ea typeface="宋体" panose="02010600030101010101" pitchFamily="2" charset="-122"/>
                <a:cs typeface="Times New Roman" panose="02020603050405020304" pitchFamily="18" charset="0"/>
              </a:rPr>
              <a:t>O </a:t>
            </a:r>
            <a:r>
              <a:rPr lang="zh-CN" altLang="zh-CN" sz="2400" kern="100" dirty="0">
                <a:effectLst/>
                <a:ea typeface="宋体" panose="02010600030101010101" pitchFamily="2" charset="-122"/>
                <a:cs typeface="Times New Roman" panose="02020603050405020304" pitchFamily="18" charset="0"/>
              </a:rPr>
              <a:t>三技能 </a:t>
            </a:r>
            <a:r>
              <a:rPr lang="en-US" altLang="zh-CN" sz="2400" kern="100" dirty="0">
                <a:effectLst/>
                <a:ea typeface="宋体" panose="02010600030101010101" pitchFamily="2" charset="-122"/>
                <a:cs typeface="Times New Roman" panose="02020603050405020304" pitchFamily="18" charset="0"/>
              </a:rPr>
              <a:t>L </a:t>
            </a:r>
            <a:r>
              <a:rPr lang="zh-CN" altLang="zh-CN" sz="2400" kern="100" dirty="0">
                <a:effectLst/>
                <a:ea typeface="宋体" panose="02010600030101010101" pitchFamily="2" charset="-122"/>
                <a:cs typeface="Times New Roman" panose="02020603050405020304" pitchFamily="18" charset="0"/>
              </a:rPr>
              <a:t>大招，在闯关过程中，</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击杀小怪后会有几率获得技能点，技能点可以用于升级人物属性点，通关会不断解锁技能，在后面的关卡中击杀</a:t>
            </a:r>
            <a:r>
              <a:rPr lang="en-US" altLang="zh-CN" sz="2400" kern="100" dirty="0">
                <a:effectLst/>
                <a:latin typeface="Times New Roman" panose="02020603050405020304" pitchFamily="18" charset="0"/>
                <a:ea typeface="宋体" panose="02010600030101010101" pitchFamily="2" charset="-122"/>
              </a:rPr>
              <a:t>boss</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可以获得五行之力，可以获得强大的被动技能。</a:t>
            </a:r>
            <a:endParaRPr lang="zh-CN" altLang="en-US" sz="2400" dirty="0"/>
          </a:p>
          <a:p>
            <a:pPr marL="0" indent="0">
              <a:buNone/>
            </a:pPr>
            <a:endParaRPr lang="en-US" altLang="zh-CN" dirty="0">
              <a:solidFill>
                <a:schemeClr val="tx1"/>
              </a:solidFill>
            </a:endParaRPr>
          </a:p>
        </p:txBody>
      </p:sp>
    </p:spTree>
    <p:extLst>
      <p:ext uri="{BB962C8B-B14F-4D97-AF65-F5344CB8AC3E}">
        <p14:creationId xmlns:p14="http://schemas.microsoft.com/office/powerpoint/2010/main" val="3525028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C93E2D36-0871-451F-AF06-F6E741D1DC87}"/>
              </a:ext>
            </a:extLst>
          </p:cNvPr>
          <p:cNvSpPr txBox="1"/>
          <p:nvPr/>
        </p:nvSpPr>
        <p:spPr>
          <a:xfrm>
            <a:off x="617099" y="4638272"/>
            <a:ext cx="3365369" cy="369332"/>
          </a:xfrm>
          <a:prstGeom prst="rect">
            <a:avLst/>
          </a:prstGeom>
          <a:noFill/>
        </p:spPr>
        <p:txBody>
          <a:bodyPr wrap="square" rtlCol="0">
            <a:spAutoFit/>
          </a:bodyPr>
          <a:lstStyle/>
          <a:p>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O</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向前方发射一道斩击</a:t>
            </a:r>
            <a:endParaRPr lang="zh-CN" altLang="en-US" dirty="0"/>
          </a:p>
        </p:txBody>
      </p:sp>
      <p:sp>
        <p:nvSpPr>
          <p:cNvPr id="12" name="文本框 11">
            <a:extLst>
              <a:ext uri="{FF2B5EF4-FFF2-40B4-BE49-F238E27FC236}">
                <a16:creationId xmlns:a16="http://schemas.microsoft.com/office/drawing/2014/main" id="{D7262216-1537-439B-9614-BA980DB8DAAB}"/>
              </a:ext>
            </a:extLst>
          </p:cNvPr>
          <p:cNvSpPr txBox="1"/>
          <p:nvPr/>
        </p:nvSpPr>
        <p:spPr>
          <a:xfrm>
            <a:off x="548522" y="2763553"/>
            <a:ext cx="4520509" cy="369332"/>
          </a:xfrm>
          <a:prstGeom prst="rect">
            <a:avLst/>
          </a:prstGeom>
          <a:noFill/>
        </p:spPr>
        <p:txBody>
          <a:bodyPr wrap="square" rtlCol="0">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I</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召唤剑阵对身边小怪造成持续伤害</a:t>
            </a:r>
            <a:endParaRPr lang="zh-CN" altLang="en-US" dirty="0"/>
          </a:p>
        </p:txBody>
      </p:sp>
      <p:sp>
        <p:nvSpPr>
          <p:cNvPr id="11" name="文本框 10">
            <a:extLst>
              <a:ext uri="{FF2B5EF4-FFF2-40B4-BE49-F238E27FC236}">
                <a16:creationId xmlns:a16="http://schemas.microsoft.com/office/drawing/2014/main" id="{5F98667D-CC9F-49F5-818D-94312223CA14}"/>
              </a:ext>
            </a:extLst>
          </p:cNvPr>
          <p:cNvSpPr txBox="1"/>
          <p:nvPr/>
        </p:nvSpPr>
        <p:spPr>
          <a:xfrm>
            <a:off x="544920" y="1120374"/>
            <a:ext cx="3680064" cy="369332"/>
          </a:xfrm>
          <a:prstGeom prst="rect">
            <a:avLst/>
          </a:prstGeom>
          <a:noFill/>
        </p:spPr>
        <p:txBody>
          <a:bodyPr wrap="square" rtlCol="0">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U</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宋体" panose="02010600030101010101" pitchFamily="2" charset="-122"/>
                <a:ea typeface="宋体" panose="02010600030101010101" pitchFamily="2" charset="-122"/>
                <a:cs typeface="Times New Roman" panose="02020603050405020304" pitchFamily="18" charset="0"/>
              </a:rPr>
              <a:t>先前</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突刺，期间无敌</a:t>
            </a:r>
            <a:endParaRPr lang="zh-CN" altLang="en-US" dirty="0">
              <a:latin typeface="宋体" panose="02010600030101010101" pitchFamily="2" charset="-122"/>
              <a:ea typeface="宋体" panose="02010600030101010101" pitchFamily="2" charset="-122"/>
            </a:endParaRPr>
          </a:p>
        </p:txBody>
      </p:sp>
      <p:sp>
        <p:nvSpPr>
          <p:cNvPr id="2" name="标题 1">
            <a:extLst>
              <a:ext uri="{FF2B5EF4-FFF2-40B4-BE49-F238E27FC236}">
                <a16:creationId xmlns:a16="http://schemas.microsoft.com/office/drawing/2014/main" id="{46B17B78-F31D-41D1-844F-466DF6A6CBD8}"/>
              </a:ext>
            </a:extLst>
          </p:cNvPr>
          <p:cNvSpPr>
            <a:spLocks noGrp="1"/>
          </p:cNvSpPr>
          <p:nvPr>
            <p:ph type="title"/>
          </p:nvPr>
        </p:nvSpPr>
        <p:spPr>
          <a:xfrm>
            <a:off x="544920" y="371450"/>
            <a:ext cx="8596668" cy="1320800"/>
          </a:xfrm>
        </p:spPr>
        <p:txBody>
          <a:bodyPr/>
          <a:lstStyle/>
          <a:p>
            <a:r>
              <a:rPr lang="zh-CN" altLang="en-US" dirty="0"/>
              <a:t>主角介绍</a:t>
            </a:r>
          </a:p>
        </p:txBody>
      </p:sp>
      <p:pic>
        <p:nvPicPr>
          <p:cNvPr id="4" name="图片 3">
            <a:extLst>
              <a:ext uri="{FF2B5EF4-FFF2-40B4-BE49-F238E27FC236}">
                <a16:creationId xmlns:a16="http://schemas.microsoft.com/office/drawing/2014/main" id="{AF2DCF74-6BE2-49BA-BE0F-23AC7C1985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8025" y="1570871"/>
            <a:ext cx="3752887" cy="1052786"/>
          </a:xfrm>
          <a:prstGeom prst="rect">
            <a:avLst/>
          </a:prstGeom>
        </p:spPr>
      </p:pic>
      <p:pic>
        <p:nvPicPr>
          <p:cNvPr id="5" name="图片 4">
            <a:extLst>
              <a:ext uri="{FF2B5EF4-FFF2-40B4-BE49-F238E27FC236}">
                <a16:creationId xmlns:a16="http://schemas.microsoft.com/office/drawing/2014/main" id="{4F1A120A-3301-4B94-AB4D-3EC96A177B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1613" y="3320308"/>
            <a:ext cx="3752887" cy="1163753"/>
          </a:xfrm>
          <a:prstGeom prst="rect">
            <a:avLst/>
          </a:prstGeom>
        </p:spPr>
      </p:pic>
      <p:pic>
        <p:nvPicPr>
          <p:cNvPr id="6" name="图片 5">
            <a:extLst>
              <a:ext uri="{FF2B5EF4-FFF2-40B4-BE49-F238E27FC236}">
                <a16:creationId xmlns:a16="http://schemas.microsoft.com/office/drawing/2014/main" id="{AA43C64E-294E-4F93-BD3F-2230539A8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335" y="5058199"/>
            <a:ext cx="3752887" cy="1103062"/>
          </a:xfrm>
          <a:prstGeom prst="rect">
            <a:avLst/>
          </a:prstGeom>
        </p:spPr>
      </p:pic>
      <p:pic>
        <p:nvPicPr>
          <p:cNvPr id="7" name="图片 6">
            <a:extLst>
              <a:ext uri="{FF2B5EF4-FFF2-40B4-BE49-F238E27FC236}">
                <a16:creationId xmlns:a16="http://schemas.microsoft.com/office/drawing/2014/main" id="{99FCDF8C-925F-48E9-9034-10CD955DDEB8}"/>
              </a:ext>
            </a:extLst>
          </p:cNvPr>
          <p:cNvPicPr>
            <a:picLocks noChangeAspect="1"/>
          </p:cNvPicPr>
          <p:nvPr/>
        </p:nvPicPr>
        <p:blipFill>
          <a:blip r:embed="rId5"/>
          <a:stretch>
            <a:fillRect/>
          </a:stretch>
        </p:blipFill>
        <p:spPr>
          <a:xfrm>
            <a:off x="725893" y="1568240"/>
            <a:ext cx="3752887" cy="1113224"/>
          </a:xfrm>
          <a:prstGeom prst="rect">
            <a:avLst/>
          </a:prstGeom>
        </p:spPr>
      </p:pic>
      <p:pic>
        <p:nvPicPr>
          <p:cNvPr id="8" name="图片 7">
            <a:extLst>
              <a:ext uri="{FF2B5EF4-FFF2-40B4-BE49-F238E27FC236}">
                <a16:creationId xmlns:a16="http://schemas.microsoft.com/office/drawing/2014/main" id="{54538429-C5DE-440C-97E5-338A3763FDD0}"/>
              </a:ext>
            </a:extLst>
          </p:cNvPr>
          <p:cNvPicPr>
            <a:picLocks noChangeAspect="1"/>
          </p:cNvPicPr>
          <p:nvPr/>
        </p:nvPicPr>
        <p:blipFill>
          <a:blip r:embed="rId6"/>
          <a:stretch>
            <a:fillRect/>
          </a:stretch>
        </p:blipFill>
        <p:spPr>
          <a:xfrm>
            <a:off x="701613" y="3311176"/>
            <a:ext cx="3752887" cy="1223480"/>
          </a:xfrm>
          <a:prstGeom prst="rect">
            <a:avLst/>
          </a:prstGeom>
        </p:spPr>
      </p:pic>
      <p:pic>
        <p:nvPicPr>
          <p:cNvPr id="9" name="图片 8">
            <a:extLst>
              <a:ext uri="{FF2B5EF4-FFF2-40B4-BE49-F238E27FC236}">
                <a16:creationId xmlns:a16="http://schemas.microsoft.com/office/drawing/2014/main" id="{780A6C10-FECC-4A62-9836-930EADC00E1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9334" y="5063578"/>
            <a:ext cx="3752887" cy="1163753"/>
          </a:xfrm>
          <a:prstGeom prst="rect">
            <a:avLst/>
          </a:prstGeom>
        </p:spPr>
      </p:pic>
      <p:pic>
        <p:nvPicPr>
          <p:cNvPr id="10" name="Picture 2">
            <a:extLst>
              <a:ext uri="{FF2B5EF4-FFF2-40B4-BE49-F238E27FC236}">
                <a16:creationId xmlns:a16="http://schemas.microsoft.com/office/drawing/2014/main" id="{917456E1-95D8-4665-8D88-807E16B8DA74}"/>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t="6746"/>
          <a:stretch/>
        </p:blipFill>
        <p:spPr bwMode="auto">
          <a:xfrm>
            <a:off x="5069031" y="1941747"/>
            <a:ext cx="6281005" cy="380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F3160E6B-9B58-417E-8C5E-A82701AEDBBE}"/>
              </a:ext>
            </a:extLst>
          </p:cNvPr>
          <p:cNvSpPr txBox="1"/>
          <p:nvPr/>
        </p:nvSpPr>
        <p:spPr>
          <a:xfrm>
            <a:off x="5003973" y="1507584"/>
            <a:ext cx="6911532" cy="369332"/>
          </a:xfrm>
          <a:prstGeom prst="rect">
            <a:avLst/>
          </a:prstGeom>
          <a:noFill/>
        </p:spPr>
        <p:txBody>
          <a:bodyPr wrap="square" rtlCol="0">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L</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对全屏敌人造成伤害同时进入龙形态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技能也会全部改变</a:t>
            </a:r>
            <a:endParaRPr lang="zh-CN" altLang="en-US" dirty="0"/>
          </a:p>
        </p:txBody>
      </p:sp>
      <p:sp>
        <p:nvSpPr>
          <p:cNvPr id="15" name="文本框 14">
            <a:extLst>
              <a:ext uri="{FF2B5EF4-FFF2-40B4-BE49-F238E27FC236}">
                <a16:creationId xmlns:a16="http://schemas.microsoft.com/office/drawing/2014/main" id="{3A2751CB-79A4-4821-99C1-745AD06BD780}"/>
              </a:ext>
            </a:extLst>
          </p:cNvPr>
          <p:cNvSpPr txBox="1"/>
          <p:nvPr/>
        </p:nvSpPr>
        <p:spPr>
          <a:xfrm>
            <a:off x="544920" y="1110035"/>
            <a:ext cx="4687798"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U</a:t>
            </a:r>
            <a:r>
              <a:rPr lang="zh-CN" altLang="en-US" dirty="0">
                <a:latin typeface="黑体" panose="02010609060101010101" pitchFamily="49" charset="-122"/>
                <a:ea typeface="黑体" panose="02010609060101010101" pitchFamily="49" charset="-122"/>
              </a:rPr>
              <a:t>技能：</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先前方发射一道火球</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，造成持续伤害</a:t>
            </a:r>
            <a:endParaRPr lang="zh-CN" altLang="en-US" dirty="0">
              <a:latin typeface="黑体" panose="02010609060101010101" pitchFamily="49" charset="-122"/>
              <a:ea typeface="黑体" panose="02010609060101010101" pitchFamily="49" charset="-122"/>
            </a:endParaRPr>
          </a:p>
        </p:txBody>
      </p:sp>
      <p:sp>
        <p:nvSpPr>
          <p:cNvPr id="16" name="文本框 15">
            <a:extLst>
              <a:ext uri="{FF2B5EF4-FFF2-40B4-BE49-F238E27FC236}">
                <a16:creationId xmlns:a16="http://schemas.microsoft.com/office/drawing/2014/main" id="{DA8328FE-E976-4F12-8110-E21F99099382}"/>
              </a:ext>
            </a:extLst>
          </p:cNvPr>
          <p:cNvSpPr txBox="1"/>
          <p:nvPr/>
        </p:nvSpPr>
        <p:spPr>
          <a:xfrm>
            <a:off x="544920" y="2737438"/>
            <a:ext cx="4442880" cy="923330"/>
          </a:xfrm>
          <a:prstGeom prst="rect">
            <a:avLst/>
          </a:prstGeom>
          <a:noFill/>
        </p:spPr>
        <p:txBody>
          <a:bodyPr wrap="square" rtlCol="0">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I</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召唤雷霆护体，对周围小怪造成伤害</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并击退</a:t>
            </a:r>
            <a:endParaRPr lang="zh-CN" altLang="en-US" dirty="0"/>
          </a:p>
          <a:p>
            <a:endParaRPr lang="zh-CN" altLang="en-US" dirty="0"/>
          </a:p>
        </p:txBody>
      </p:sp>
      <p:sp>
        <p:nvSpPr>
          <p:cNvPr id="17" name="文本框 16">
            <a:extLst>
              <a:ext uri="{FF2B5EF4-FFF2-40B4-BE49-F238E27FC236}">
                <a16:creationId xmlns:a16="http://schemas.microsoft.com/office/drawing/2014/main" id="{71659D7D-E302-4554-9BFB-F63B6815A509}"/>
              </a:ext>
            </a:extLst>
          </p:cNvPr>
          <p:cNvSpPr txBox="1"/>
          <p:nvPr/>
        </p:nvSpPr>
        <p:spPr>
          <a:xfrm>
            <a:off x="617099" y="4627933"/>
            <a:ext cx="4020889" cy="369332"/>
          </a:xfrm>
          <a:prstGeom prst="rect">
            <a:avLst/>
          </a:prstGeom>
          <a:noFill/>
        </p:spPr>
        <p:txBody>
          <a:bodyPr wrap="square" rtlCol="0">
            <a:spAutoFit/>
          </a:bodyPr>
          <a:lstStyle/>
          <a:p>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O</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技能</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发射一道吐息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，造成巨额伤害</a:t>
            </a:r>
            <a:endParaRPr lang="zh-CN" altLang="en-US" dirty="0"/>
          </a:p>
        </p:txBody>
      </p:sp>
    </p:spTree>
    <p:extLst>
      <p:ext uri="{BB962C8B-B14F-4D97-AF65-F5344CB8AC3E}">
        <p14:creationId xmlns:p14="http://schemas.microsoft.com/office/powerpoint/2010/main" val="2975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53" presetClass="entr" presetSubtype="16"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grpId="0" nodeType="clickEffect">
                                  <p:stCondLst>
                                    <p:cond delay="0"/>
                                  </p:stCondLst>
                                  <p:childTnLst>
                                    <p:animEffect transition="out" filter="barn(inVertic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xit" presetSubtype="21" fill="hold" grpId="1" nodeType="clickEffect">
                                  <p:stCondLst>
                                    <p:cond delay="0"/>
                                  </p:stCondLst>
                                  <p:childTnLst>
                                    <p:animEffect transition="out" filter="barn(inVertical)">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par>
                                <p:cTn id="49" presetID="16" presetClass="entr" presetSubtype="2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arn(inVertical)">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xit" presetSubtype="21" fill="hold" grpId="1" nodeType="clickEffect">
                                  <p:stCondLst>
                                    <p:cond delay="0"/>
                                  </p:stCondLst>
                                  <p:childTnLst>
                                    <p:animEffect transition="out" filter="barn(inVertical)">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16" presetClass="entr" presetSubtype="21"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arn(inVertical)">
                                      <p:cBhvr>
                                        <p:cTn id="62" dur="500"/>
                                        <p:tgtEl>
                                          <p:spTgt spid="17"/>
                                        </p:tgtEl>
                                      </p:cBhvr>
                                    </p:animEffect>
                                  </p:childTnLst>
                                </p:cTn>
                              </p:par>
                              <p:par>
                                <p:cTn id="63" presetID="10"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2" grpId="0"/>
      <p:bldP spid="12" grpId="1"/>
      <p:bldP spid="11" grpId="0"/>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9CA6D-3693-4986-8021-074AFBAFAD0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5DECCC3-7E0A-482C-B5E9-7648D7F8FC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216564" cy="6858001"/>
          </a:xfrm>
        </p:spPr>
      </p:pic>
    </p:spTree>
    <p:extLst>
      <p:ext uri="{BB962C8B-B14F-4D97-AF65-F5344CB8AC3E}">
        <p14:creationId xmlns:p14="http://schemas.microsoft.com/office/powerpoint/2010/main" val="3946287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B162B-185D-49AE-A118-3326ACC290E0}"/>
              </a:ext>
            </a:extLst>
          </p:cNvPr>
          <p:cNvSpPr>
            <a:spLocks noGrp="1"/>
          </p:cNvSpPr>
          <p:nvPr>
            <p:ph type="title"/>
          </p:nvPr>
        </p:nvSpPr>
        <p:spPr>
          <a:xfrm>
            <a:off x="713202" y="679112"/>
            <a:ext cx="9495366" cy="1516380"/>
          </a:xfrm>
        </p:spPr>
        <p:txBody>
          <a:bodyPr>
            <a:normAutofit/>
          </a:bodyPr>
          <a:lstStyle/>
          <a:p>
            <a:r>
              <a:rPr lang="zh-CN" altLang="en-US" sz="6600" dirty="0">
                <a:latin typeface="方正舒体" panose="02010601030101010101" pitchFamily="2" charset="-122"/>
                <a:ea typeface="方正舒体" panose="02010601030101010101" pitchFamily="2" charset="-122"/>
              </a:rPr>
              <a:t>强化系统</a:t>
            </a:r>
          </a:p>
        </p:txBody>
      </p:sp>
      <p:pic>
        <p:nvPicPr>
          <p:cNvPr id="5" name="内容占位符 4">
            <a:extLst>
              <a:ext uri="{FF2B5EF4-FFF2-40B4-BE49-F238E27FC236}">
                <a16:creationId xmlns:a16="http://schemas.microsoft.com/office/drawing/2014/main" id="{CB03CA64-97D3-4E87-B936-C192280F368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73364" y="1614583"/>
            <a:ext cx="6452578" cy="3975336"/>
          </a:xfrm>
        </p:spPr>
      </p:pic>
      <p:sp>
        <p:nvSpPr>
          <p:cNvPr id="6" name="文本框 5">
            <a:extLst>
              <a:ext uri="{FF2B5EF4-FFF2-40B4-BE49-F238E27FC236}">
                <a16:creationId xmlns:a16="http://schemas.microsoft.com/office/drawing/2014/main" id="{41272A3A-4A73-4842-AABD-F33543E522D9}"/>
              </a:ext>
            </a:extLst>
          </p:cNvPr>
          <p:cNvSpPr txBox="1"/>
          <p:nvPr/>
        </p:nvSpPr>
        <p:spPr>
          <a:xfrm>
            <a:off x="756744" y="1796264"/>
            <a:ext cx="4416619" cy="3970318"/>
          </a:xfrm>
          <a:prstGeom prst="rect">
            <a:avLst/>
          </a:prstGeom>
          <a:noFill/>
        </p:spPr>
        <p:txBody>
          <a:bodyPr wrap="square" rtlCol="0">
            <a:spAutoFit/>
          </a:bodyPr>
          <a:lstStyle/>
          <a:p>
            <a:r>
              <a:rPr lang="zh-CN" altLang="en-US" sz="2800" dirty="0"/>
              <a:t>强化系统可以提升人物的各项属性，攻击力可以增加伤害，生命可以提升生命值，防御力可以减少近战小兵的伤害，魔抗可以减少远程兵的伤害。提升属性需要消耗技能点，技能点可以通过及杀小怪获得。</a:t>
            </a:r>
          </a:p>
        </p:txBody>
      </p:sp>
    </p:spTree>
    <p:extLst>
      <p:ext uri="{BB962C8B-B14F-4D97-AF65-F5344CB8AC3E}">
        <p14:creationId xmlns:p14="http://schemas.microsoft.com/office/powerpoint/2010/main" val="602466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2348C55-AF3A-4604-99D3-5B98B384F559}"/>
              </a:ext>
            </a:extLst>
          </p:cNvPr>
          <p:cNvSpPr txBox="1"/>
          <p:nvPr/>
        </p:nvSpPr>
        <p:spPr>
          <a:xfrm>
            <a:off x="459453" y="1728539"/>
            <a:ext cx="5936780" cy="3477875"/>
          </a:xfrm>
          <a:prstGeom prst="rect">
            <a:avLst/>
          </a:prstGeom>
          <a:noFill/>
        </p:spPr>
        <p:txBody>
          <a:bodyPr wrap="square" rtlCol="0">
            <a:spAutoFit/>
          </a:bodyPr>
          <a:lstStyle/>
          <a:p>
            <a:r>
              <a:rPr lang="zh-CN" altLang="en-US" sz="4400" dirty="0"/>
              <a:t>五行之力可以使人物获得强大的被动技能，五行之力可以通过击杀</a:t>
            </a:r>
            <a:r>
              <a:rPr lang="en-US" altLang="zh-CN" sz="4400" dirty="0"/>
              <a:t>boss</a:t>
            </a:r>
            <a:r>
              <a:rPr lang="zh-CN" altLang="en-US" sz="4400" dirty="0"/>
              <a:t>获得，五行之力可以迅速提升人物的能力。</a:t>
            </a:r>
          </a:p>
        </p:txBody>
      </p:sp>
      <p:sp>
        <p:nvSpPr>
          <p:cNvPr id="2" name="标题 1">
            <a:extLst>
              <a:ext uri="{FF2B5EF4-FFF2-40B4-BE49-F238E27FC236}">
                <a16:creationId xmlns:a16="http://schemas.microsoft.com/office/drawing/2014/main" id="{93A2D420-07DE-43F1-AD32-9D432492AA98}"/>
              </a:ext>
            </a:extLst>
          </p:cNvPr>
          <p:cNvSpPr>
            <a:spLocks noGrp="1"/>
          </p:cNvSpPr>
          <p:nvPr>
            <p:ph type="title"/>
          </p:nvPr>
        </p:nvSpPr>
        <p:spPr>
          <a:xfrm>
            <a:off x="551499" y="994339"/>
            <a:ext cx="9404723" cy="1083549"/>
          </a:xfrm>
        </p:spPr>
        <p:txBody>
          <a:bodyPr/>
          <a:lstStyle/>
          <a:p>
            <a:r>
              <a:rPr lang="zh-CN" altLang="en-US" dirty="0">
                <a:latin typeface="方正舒体" panose="02010601030101010101" pitchFamily="2" charset="-122"/>
                <a:ea typeface="方正舒体" panose="02010601030101010101" pitchFamily="2" charset="-122"/>
              </a:rPr>
              <a:t>五行系统</a:t>
            </a:r>
          </a:p>
        </p:txBody>
      </p:sp>
      <p:pic>
        <p:nvPicPr>
          <p:cNvPr id="5" name="内容占位符 4">
            <a:extLst>
              <a:ext uri="{FF2B5EF4-FFF2-40B4-BE49-F238E27FC236}">
                <a16:creationId xmlns:a16="http://schemas.microsoft.com/office/drawing/2014/main" id="{9733B0D5-FC1B-4EFD-B258-8EFDAEB13D1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082756" y="2313682"/>
            <a:ext cx="2146550" cy="1904506"/>
          </a:xfrm>
        </p:spPr>
      </p:pic>
      <p:pic>
        <p:nvPicPr>
          <p:cNvPr id="1026" name="Picture 2">
            <a:extLst>
              <a:ext uri="{FF2B5EF4-FFF2-40B4-BE49-F238E27FC236}">
                <a16:creationId xmlns:a16="http://schemas.microsoft.com/office/drawing/2014/main" id="{8801B9C8-BCDE-4618-B5B6-079FF8878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3" b="607"/>
          <a:stretch/>
        </p:blipFill>
        <p:spPr bwMode="auto">
          <a:xfrm>
            <a:off x="1633422" y="655929"/>
            <a:ext cx="7875522" cy="585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E6092D7E-72D8-42A2-A906-E21496275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57061" y="666396"/>
            <a:ext cx="7875522" cy="5844951"/>
          </a:xfrm>
          <a:prstGeom prst="rect">
            <a:avLst/>
          </a:prstGeom>
        </p:spPr>
      </p:pic>
    </p:spTree>
    <p:extLst>
      <p:ext uri="{BB962C8B-B14F-4D97-AF65-F5344CB8AC3E}">
        <p14:creationId xmlns:p14="http://schemas.microsoft.com/office/powerpoint/2010/main" val="355146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DA7AC-B0EC-45E8-A4A4-3719EB7F6C46}"/>
              </a:ext>
            </a:extLst>
          </p:cNvPr>
          <p:cNvSpPr>
            <a:spLocks noGrp="1"/>
          </p:cNvSpPr>
          <p:nvPr>
            <p:ph type="title"/>
          </p:nvPr>
        </p:nvSpPr>
        <p:spPr/>
        <p:txBody>
          <a:bodyPr/>
          <a:lstStyle/>
          <a:p>
            <a:r>
              <a:rPr lang="zh-CN" altLang="en-US" dirty="0"/>
              <a:t>创新点</a:t>
            </a:r>
          </a:p>
        </p:txBody>
      </p:sp>
      <p:sp>
        <p:nvSpPr>
          <p:cNvPr id="3" name="内容占位符 2">
            <a:extLst>
              <a:ext uri="{FF2B5EF4-FFF2-40B4-BE49-F238E27FC236}">
                <a16:creationId xmlns:a16="http://schemas.microsoft.com/office/drawing/2014/main" id="{584077F4-337C-454C-85F8-9A6F55A53434}"/>
              </a:ext>
            </a:extLst>
          </p:cNvPr>
          <p:cNvSpPr>
            <a:spLocks noGrp="1"/>
          </p:cNvSpPr>
          <p:nvPr>
            <p:ph idx="1"/>
          </p:nvPr>
        </p:nvSpPr>
        <p:spPr>
          <a:xfrm>
            <a:off x="803672" y="1270000"/>
            <a:ext cx="8596668" cy="4741383"/>
          </a:xfrm>
        </p:spPr>
        <p:txBody>
          <a:bodyPr>
            <a:noAutofit/>
          </a:bodyPr>
          <a:lstStyle/>
          <a:p>
            <a:pPr marL="0" lvl="0" indent="0" algn="just">
              <a:lnSpc>
                <a:spcPct val="150000"/>
              </a:lnSpc>
              <a:spcBef>
                <a:spcPts val="600"/>
              </a:spcBef>
              <a:spcAft>
                <a:spcPts val="600"/>
              </a:spcAft>
              <a:buNone/>
            </a:pPr>
            <a:r>
              <a:rPr lang="en-US" altLang="zh-CN" sz="2400" kern="100" dirty="0">
                <a:effectLst/>
                <a:latin typeface="Calibri" panose="020F0502020204030204" pitchFamily="34" charset="0"/>
                <a:ea typeface="黑体" panose="02010609060101010101" pitchFamily="49" charset="-122"/>
                <a:cs typeface="Times New Roman" panose="02020603050405020304" pitchFamily="18" charset="0"/>
              </a:rPr>
              <a:t>1.</a:t>
            </a:r>
            <a:r>
              <a:rPr lang="zh-CN" altLang="zh-CN" sz="2400" kern="100" dirty="0">
                <a:effectLst/>
                <a:latin typeface="Calibri" panose="020F0502020204030204" pitchFamily="34" charset="0"/>
                <a:ea typeface="黑体" panose="02010609060101010101" pitchFamily="49" charset="-122"/>
                <a:cs typeface="Times New Roman" panose="02020603050405020304" pitchFamily="18" charset="0"/>
              </a:rPr>
              <a:t>人物技能获取：</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我们为人物设计了主动技能和被动技能，随着冒险的进行，人物也在不断的提升自己，在击败</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boss</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后会解锁一个新的技能，人物在通关前三关后可以解锁一个主动技能，通关第</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到</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关后可以解锁一个被动技能。每解锁一个技能都会使人物的强度发生质的改变，以应对更大的挑战。</a:t>
            </a:r>
          </a:p>
          <a:p>
            <a:pPr marL="0" indent="0">
              <a:buNone/>
            </a:pPr>
            <a:r>
              <a:rPr lang="en-US" altLang="zh-CN" sz="2400" kern="100" dirty="0">
                <a:effectLst/>
                <a:ea typeface="黑体" panose="02010609060101010101" pitchFamily="49" charset="-122"/>
                <a:cs typeface="Times New Roman" panose="02020603050405020304" pitchFamily="18" charset="0"/>
              </a:rPr>
              <a:t>2.</a:t>
            </a:r>
            <a:r>
              <a:rPr lang="zh-CN" altLang="zh-CN" sz="2400" kern="100" dirty="0">
                <a:effectLst/>
                <a:ea typeface="黑体" panose="02010609060101010101" pitchFamily="49" charset="-122"/>
                <a:cs typeface="Times New Roman" panose="02020603050405020304" pitchFamily="18" charset="0"/>
              </a:rPr>
              <a:t>五行被动技能：</a:t>
            </a:r>
            <a:r>
              <a:rPr lang="zh-CN" altLang="zh-CN" sz="2400" kern="100" dirty="0">
                <a:effectLst/>
                <a:ea typeface="宋体" panose="02010600030101010101" pitchFamily="2" charset="-122"/>
                <a:cs typeface="Times New Roman" panose="02020603050405020304" pitchFamily="18" charset="0"/>
              </a:rPr>
              <a:t>我们根据五行的特征设计了五种不同的被动技能，在第</a:t>
            </a:r>
            <a:r>
              <a:rPr lang="en-US" altLang="zh-CN" sz="2400" kern="100" dirty="0">
                <a:effectLst/>
                <a:ea typeface="宋体" panose="02010600030101010101" pitchFamily="2" charset="-122"/>
                <a:cs typeface="Times New Roman" panose="02020603050405020304" pitchFamily="18" charset="0"/>
              </a:rPr>
              <a:t>4</a:t>
            </a:r>
            <a:r>
              <a:rPr lang="zh-CN" altLang="zh-CN" sz="2400" kern="100" dirty="0">
                <a:effectLst/>
                <a:ea typeface="宋体" panose="02010600030101010101" pitchFamily="2" charset="-122"/>
                <a:cs typeface="Times New Roman" panose="02020603050405020304" pitchFamily="18" charset="0"/>
              </a:rPr>
              <a:t>到</a:t>
            </a:r>
            <a:r>
              <a:rPr lang="en-US" altLang="zh-CN" sz="2400" kern="100" dirty="0">
                <a:effectLst/>
                <a:ea typeface="宋体" panose="02010600030101010101" pitchFamily="2" charset="-122"/>
                <a:cs typeface="Times New Roman" panose="02020603050405020304" pitchFamily="18" charset="0"/>
              </a:rPr>
              <a:t>8</a:t>
            </a:r>
            <a:r>
              <a:rPr lang="zh-CN" altLang="zh-CN" sz="2400" kern="100" dirty="0">
                <a:effectLst/>
                <a:ea typeface="宋体" panose="02010600030101010101" pitchFamily="2" charset="-122"/>
                <a:cs typeface="Times New Roman" panose="02020603050405020304" pitchFamily="18" charset="0"/>
              </a:rPr>
              <a:t>关的挑战种，击败</a:t>
            </a:r>
            <a:r>
              <a:rPr lang="en-US" altLang="zh-CN" sz="2400" kern="100" dirty="0">
                <a:effectLst/>
                <a:ea typeface="宋体" panose="02010600030101010101" pitchFamily="2" charset="-122"/>
                <a:cs typeface="Times New Roman" panose="02020603050405020304" pitchFamily="18" charset="0"/>
              </a:rPr>
              <a:t>boss</a:t>
            </a:r>
            <a:r>
              <a:rPr lang="zh-CN" altLang="zh-CN" sz="2400" kern="100" dirty="0">
                <a:effectLst/>
                <a:ea typeface="宋体" panose="02010600030101010101" pitchFamily="2" charset="-122"/>
                <a:cs typeface="Times New Roman" panose="02020603050405020304" pitchFamily="18" charset="0"/>
              </a:rPr>
              <a:t>后可以解锁一个五行元素，每个五行元素可以解锁一个被动技能，金可以使人物</a:t>
            </a:r>
            <a:r>
              <a:rPr lang="en-US" altLang="zh-CN" sz="2400" kern="100" dirty="0">
                <a:effectLst/>
                <a:ea typeface="宋体" panose="02010600030101010101" pitchFamily="2" charset="-122"/>
                <a:cs typeface="Times New Roman" panose="02020603050405020304" pitchFamily="18" charset="0"/>
              </a:rPr>
              <a:t>	</a:t>
            </a:r>
            <a:r>
              <a:rPr lang="zh-CN" altLang="zh-CN" sz="2400" kern="100" dirty="0">
                <a:effectLst/>
                <a:ea typeface="宋体" panose="02010600030101010101" pitchFamily="2" charset="-122"/>
                <a:cs typeface="Times New Roman" panose="02020603050405020304" pitchFamily="18" charset="0"/>
              </a:rPr>
              <a:t>伤害永久提升，木可以使人物获得吸血效果，水可以增加人</a:t>
            </a:r>
            <a:r>
              <a:rPr lang="en-US" altLang="zh-CN" sz="2400" kern="100" dirty="0">
                <a:effectLst/>
                <a:ea typeface="宋体" panose="02010600030101010101" pitchFamily="2" charset="-122"/>
                <a:cs typeface="Times New Roman" panose="02020603050405020304" pitchFamily="18" charset="0"/>
              </a:rPr>
              <a:t>	</a:t>
            </a:r>
            <a:r>
              <a:rPr lang="zh-CN" altLang="zh-CN" sz="2400" kern="100" dirty="0">
                <a:effectLst/>
                <a:ea typeface="宋体" panose="02010600030101010101" pitchFamily="2" charset="-122"/>
                <a:cs typeface="Times New Roman" panose="02020603050405020304" pitchFamily="18" charset="0"/>
              </a:rPr>
              <a:t>物移动速度，火可以使人物获得暴击效果，土可以使人物受</a:t>
            </a:r>
            <a:r>
              <a:rPr lang="en-US" altLang="zh-CN" sz="2400" kern="100" dirty="0">
                <a:effectLst/>
                <a:ea typeface="宋体" panose="02010600030101010101" pitchFamily="2" charset="-122"/>
                <a:cs typeface="Times New Roman" panose="02020603050405020304" pitchFamily="18" charset="0"/>
              </a:rPr>
              <a:t>	</a:t>
            </a:r>
            <a:r>
              <a:rPr lang="zh-CN" altLang="zh-CN" sz="2400" kern="100" dirty="0">
                <a:effectLst/>
                <a:ea typeface="宋体" panose="02010600030101010101" pitchFamily="2" charset="-122"/>
                <a:cs typeface="Times New Roman" panose="02020603050405020304" pitchFamily="18" charset="0"/>
              </a:rPr>
              <a:t>到的伤害永久降低。</a:t>
            </a:r>
            <a:endParaRPr lang="zh-CN" altLang="en-US" sz="2400" dirty="0"/>
          </a:p>
        </p:txBody>
      </p:sp>
    </p:spTree>
    <p:extLst>
      <p:ext uri="{BB962C8B-B14F-4D97-AF65-F5344CB8AC3E}">
        <p14:creationId xmlns:p14="http://schemas.microsoft.com/office/powerpoint/2010/main" val="3382000299"/>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407</TotalTime>
  <Words>1047</Words>
  <Application>Microsoft Office PowerPoint</Application>
  <PresentationFormat>宽屏</PresentationFormat>
  <Paragraphs>63</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等线</vt:lpstr>
      <vt:lpstr>方正舒体</vt:lpstr>
      <vt:lpstr>黑体</vt:lpstr>
      <vt:lpstr>宋体</vt:lpstr>
      <vt:lpstr>Arial</vt:lpstr>
      <vt:lpstr>Calibri</vt:lpstr>
      <vt:lpstr>Engravers MT</vt:lpstr>
      <vt:lpstr>Times New Roman</vt:lpstr>
      <vt:lpstr>Trebuchet MS</vt:lpstr>
      <vt:lpstr>Wingdings 3</vt:lpstr>
      <vt:lpstr>平面</vt:lpstr>
      <vt:lpstr>山海经</vt:lpstr>
      <vt:lpstr>制作团队</vt:lpstr>
      <vt:lpstr>设计思路</vt:lpstr>
      <vt:lpstr>游戏介绍</vt:lpstr>
      <vt:lpstr>主角介绍</vt:lpstr>
      <vt:lpstr>PowerPoint 演示文稿</vt:lpstr>
      <vt:lpstr>强化系统</vt:lpstr>
      <vt:lpstr>五行系统</vt:lpstr>
      <vt:lpstr>创新点</vt:lpstr>
      <vt:lpstr>算法描述</vt:lpstr>
      <vt:lpstr>算法描述</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山海经</dc:title>
  <dc:creator>28016</dc:creator>
  <cp:lastModifiedBy>28016</cp:lastModifiedBy>
  <cp:revision>39</cp:revision>
  <dcterms:created xsi:type="dcterms:W3CDTF">2020-09-14T09:02:20Z</dcterms:created>
  <dcterms:modified xsi:type="dcterms:W3CDTF">2020-10-08T05:56:01Z</dcterms:modified>
</cp:coreProperties>
</file>